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Tw Cen MT" panose="020B0602020104020603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043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55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413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57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57811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718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5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603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3547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987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449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38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675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622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483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602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582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921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8917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932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14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571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808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678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40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99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274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278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8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750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OrgFlow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760589"/>
            <a:ext cx="7556421" cy="1275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Transparent Organ Donation &amp; Transplant Tracking System using Hedera Distributed Ledger Technology for real-time traceability, trust, and life-saving efficiency.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24270" y="5801559"/>
            <a:ext cx="7216259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💚 "Every organ matters. Every second counts."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5291257"/>
            <a:ext cx="30480" cy="935474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7658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6344" y="1495425"/>
            <a:ext cx="7995047" cy="153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100"/>
              </a:lnSpc>
              <a:buNone/>
            </a:pPr>
            <a:r>
              <a:rPr lang="en-US" sz="96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OrgFlow</a:t>
            </a:r>
            <a:endParaRPr lang="en-US" sz="9650" dirty="0"/>
          </a:p>
        </p:txBody>
      </p:sp>
      <p:sp>
        <p:nvSpPr>
          <p:cNvPr id="4" name="Text 1"/>
          <p:cNvSpPr/>
          <p:nvPr/>
        </p:nvSpPr>
        <p:spPr>
          <a:xfrm>
            <a:off x="958053" y="3251192"/>
            <a:ext cx="6240542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00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Saving lives through trust and </a:t>
            </a:r>
            <a:endParaRPr lang="en-US" sz="2800" dirty="0" smtClean="0">
              <a:latin typeface="Host Grotesk Medium" pitchFamily="34" charset="0"/>
              <a:ea typeface="Host Grotesk Medium" pitchFamily="34" charset="-122"/>
              <a:cs typeface="Host Grotesk Medium" pitchFamily="34" charset="-120"/>
            </a:endParaRPr>
          </a:p>
          <a:p>
            <a:pPr marL="0" indent="0" algn="l">
              <a:lnSpc>
                <a:spcPts val="3200"/>
              </a:lnSpc>
              <a:buNone/>
            </a:pPr>
            <a:r>
              <a:rPr lang="en-US" sz="2800" dirty="0" smtClean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technology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958054" y="4277215"/>
            <a:ext cx="7995047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on Hedera, powered by integrity, driven by impact.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69364" y="5380161"/>
            <a:ext cx="774894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200" dirty="0">
                <a:latin typeface="Roboto" pitchFamily="34" charset="0"/>
                <a:ea typeface="Roboto" pitchFamily="34" charset="-122"/>
                <a:cs typeface="Roboto" pitchFamily="34" charset="-120"/>
              </a:rPr>
              <a:t>💚 </a:t>
            </a:r>
            <a:r>
              <a:rPr lang="en-US" sz="22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2200" dirty="0">
                <a:latin typeface="Roboto" pitchFamily="34" charset="0"/>
                <a:ea typeface="Roboto" pitchFamily="34" charset="-122"/>
                <a:cs typeface="Roboto" pitchFamily="34" charset="-120"/>
              </a:rPr>
              <a:t>new heart just saved a life — verified by Hedera.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820579" y="7822287"/>
            <a:ext cx="774894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</a:t>
            </a: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 flipH="1">
            <a:off x="1069208" y="5018640"/>
            <a:ext cx="134184" cy="1084967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2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2969895"/>
            <a:ext cx="524339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4020" y="3972282"/>
            <a:ext cx="13177923" cy="74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Organ transplant systems are often slow, opaque, and error-prone. Hospitals struggle to verify the authenticity and journey of donated organs.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34020" y="5387935"/>
            <a:ext cx="4247674" cy="2423654"/>
          </a:xfrm>
          <a:prstGeom prst="roundRect">
            <a:avLst>
              <a:gd name="adj" fmla="val 426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309" y="5605224"/>
            <a:ext cx="2621637" cy="384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Fraud &amp; Black Market</a:t>
            </a: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951309" y="6058614"/>
            <a:ext cx="3813096" cy="1382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logs and centralized databases create vulnerabilities for illicit organ trade.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5191363" y="5387935"/>
            <a:ext cx="4247674" cy="2423654"/>
          </a:xfrm>
          <a:prstGeom prst="roundRect">
            <a:avLst>
              <a:gd name="adj" fmla="val 426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8652" y="5605224"/>
            <a:ext cx="2621637" cy="384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Critical Delays</a:t>
            </a:r>
            <a:endParaRPr lang="en-US" sz="2400" b="1" dirty="0"/>
          </a:p>
        </p:txBody>
      </p:sp>
      <p:sp>
        <p:nvSpPr>
          <p:cNvPr id="10" name="Text 7"/>
          <p:cNvSpPr/>
          <p:nvPr/>
        </p:nvSpPr>
        <p:spPr>
          <a:xfrm>
            <a:off x="5408652" y="6058614"/>
            <a:ext cx="3813096" cy="1382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Verification bottlenecks lead to organ expiration before transplantation.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9648706" y="5387935"/>
            <a:ext cx="4247674" cy="2423654"/>
          </a:xfrm>
          <a:prstGeom prst="roundRect">
            <a:avLst>
              <a:gd name="adj" fmla="val 426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65995" y="5605224"/>
            <a:ext cx="2621637" cy="384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Mistrust</a:t>
            </a:r>
            <a:endParaRPr lang="en-US" sz="2400" b="1" dirty="0"/>
          </a:p>
        </p:txBody>
      </p:sp>
      <p:sp>
        <p:nvSpPr>
          <p:cNvPr id="13" name="Text 10"/>
          <p:cNvSpPr/>
          <p:nvPr/>
        </p:nvSpPr>
        <p:spPr>
          <a:xfrm>
            <a:off x="9865995" y="6058614"/>
            <a:ext cx="3813096" cy="1382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transparency erodes confidence among donors, families, and hospitals.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 err="1" smtClean="0">
                <a:solidFill>
                  <a:srgbClr val="000000"/>
                </a:solidFill>
                <a:latin typeface="Host Grotesk Medium" pitchFamily="34" charset="0"/>
              </a:rPr>
              <a:t>OrgFlow</a:t>
            </a:r>
            <a:r>
              <a:rPr lang="en-US" sz="4250" dirty="0" smtClean="0">
                <a:solidFill>
                  <a:srgbClr val="000000"/>
                </a:solidFill>
                <a:latin typeface="Host Grotesk Medium" pitchFamily="34" charset="0"/>
              </a:rPr>
              <a:t> AS A SOLUTION – HOW IT WORKS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714" y="1716167"/>
            <a:ext cx="13104971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🩺 </a:t>
            </a:r>
            <a:r>
              <a:rPr lang="en-US" sz="24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From 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donation to transplantation — verifiable, transparent, and fast</a:t>
            </a:r>
            <a:r>
              <a:rPr lang="en-US" sz="24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4" y="2369939"/>
            <a:ext cx="1089660" cy="13156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70259" y="258782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Organ Minting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2070259" y="3059073"/>
            <a:ext cx="11797427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Donated organ logged as NFT with metadata (type, donor, timestamp).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" y="3685580"/>
            <a:ext cx="1089660" cy="13156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0259" y="390346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Transfer Tracking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2070259" y="4374713"/>
            <a:ext cx="11797427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Hospitals update the organ's movement (Donor → Transplant Center → Recipient).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14" y="5001220"/>
            <a:ext cx="1089660" cy="131564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70259" y="5219105"/>
            <a:ext cx="298549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Transplant Confirmation</a:t>
            </a:r>
            <a:endParaRPr lang="en-US" sz="2400" b="1" dirty="0"/>
          </a:p>
        </p:txBody>
      </p:sp>
      <p:sp>
        <p:nvSpPr>
          <p:cNvPr id="12" name="Text 7"/>
          <p:cNvSpPr/>
          <p:nvPr/>
        </p:nvSpPr>
        <p:spPr>
          <a:xfrm>
            <a:off x="2070259" y="5690354"/>
            <a:ext cx="11797427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Organ marked as used — immutable record stored on Hedera.</a:t>
            </a:r>
            <a:endParaRPr lang="en-US" sz="2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14" y="6316861"/>
            <a:ext cx="1089660" cy="13156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70259" y="6534745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Real-Time Dashboard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2070259" y="7005995"/>
            <a:ext cx="11797427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Visualization of every organ's journey from start to finish.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771406"/>
            <a:ext cx="6262330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It's Highly Impactful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6167" y="1893332"/>
            <a:ext cx="3669030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1232416" y="2889290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Lives Saved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766167" y="3362563"/>
            <a:ext cx="3669030" cy="1231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One organ can save up to 8 lives — even one delay is catastrophic.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708803" y="1893332"/>
            <a:ext cx="3669030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5284232" y="2865358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Tamper-Proof</a:t>
            </a:r>
            <a:endParaRPr lang="en-US" sz="2400" b="1" dirty="0"/>
          </a:p>
        </p:txBody>
      </p:sp>
      <p:sp>
        <p:nvSpPr>
          <p:cNvPr id="9" name="Text 6"/>
          <p:cNvSpPr/>
          <p:nvPr/>
        </p:nvSpPr>
        <p:spPr>
          <a:xfrm>
            <a:off x="5048437" y="3307080"/>
            <a:ext cx="3669030" cy="1231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Governments and hospitals need audit trails to stop organ trafficking.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66167" y="5058847"/>
            <a:ext cx="35003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Trust Through Transparency</a:t>
            </a:r>
            <a:endParaRPr lang="en-US" sz="2400" b="1" dirty="0"/>
          </a:p>
        </p:txBody>
      </p:sp>
      <p:sp>
        <p:nvSpPr>
          <p:cNvPr id="11" name="Text 8"/>
          <p:cNvSpPr/>
          <p:nvPr/>
        </p:nvSpPr>
        <p:spPr>
          <a:xfrm>
            <a:off x="766167" y="5619631"/>
            <a:ext cx="3538776" cy="164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Public visibility into the donation process increases donor registrations and family confidence.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5514745" y="5051619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Optimized Logistics</a:t>
            </a:r>
            <a:endParaRPr lang="en-US" sz="2400" b="1" dirty="0"/>
          </a:p>
        </p:txBody>
      </p:sp>
      <p:sp>
        <p:nvSpPr>
          <p:cNvPr id="13" name="Text 10"/>
          <p:cNvSpPr/>
          <p:nvPr/>
        </p:nvSpPr>
        <p:spPr>
          <a:xfrm>
            <a:off x="5369362" y="5619631"/>
            <a:ext cx="3538776" cy="1641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Systems like OrgFlow eliminate fraud and streamline transplant coordination.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995" y="3146108"/>
            <a:ext cx="5157430" cy="644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It's Urgent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995" y="4100274"/>
            <a:ext cx="6490097" cy="1677829"/>
          </a:xfrm>
          <a:prstGeom prst="roundRect">
            <a:avLst>
              <a:gd name="adj" fmla="val 654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" y="4100274"/>
            <a:ext cx="91440" cy="16778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9651" y="4329351"/>
            <a:ext cx="257865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Global Illicit Trade</a:t>
            </a:r>
            <a:endParaRPr lang="en-US" sz="2400" b="1" dirty="0"/>
          </a:p>
        </p:txBody>
      </p:sp>
      <p:sp>
        <p:nvSpPr>
          <p:cNvPr id="7" name="Text 3"/>
          <p:cNvSpPr/>
          <p:nvPr/>
        </p:nvSpPr>
        <p:spPr>
          <a:xfrm>
            <a:off x="1019651" y="4775359"/>
            <a:ext cx="5963364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WHO reports: Over 10% of global organ transplants involve illicit trade.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7418308" y="4100274"/>
            <a:ext cx="6490097" cy="1677829"/>
          </a:xfrm>
          <a:prstGeom prst="roundRect">
            <a:avLst>
              <a:gd name="adj" fmla="val 654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448" y="4100274"/>
            <a:ext cx="91440" cy="16778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15964" y="4329351"/>
            <a:ext cx="257865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Outdated Systems</a:t>
            </a:r>
            <a:endParaRPr lang="en-US" sz="2400" b="1" dirty="0"/>
          </a:p>
        </p:txBody>
      </p:sp>
      <p:sp>
        <p:nvSpPr>
          <p:cNvPr id="11" name="Text 6"/>
          <p:cNvSpPr/>
          <p:nvPr/>
        </p:nvSpPr>
        <p:spPr>
          <a:xfrm>
            <a:off x="7715964" y="4775359"/>
            <a:ext cx="5963364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hospitals still use paper or isolated systems for coordination.</a:t>
            </a:r>
            <a:endParaRPr lang="en-US" sz="2400" dirty="0"/>
          </a:p>
        </p:txBody>
      </p:sp>
      <p:sp>
        <p:nvSpPr>
          <p:cNvPr id="12" name="Shape 7"/>
          <p:cNvSpPr/>
          <p:nvPr/>
        </p:nvSpPr>
        <p:spPr>
          <a:xfrm>
            <a:off x="721995" y="5984319"/>
            <a:ext cx="6490097" cy="1677829"/>
          </a:xfrm>
          <a:prstGeom prst="roundRect">
            <a:avLst>
              <a:gd name="adj" fmla="val 654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" y="5984319"/>
            <a:ext cx="91440" cy="16778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19651" y="6213396"/>
            <a:ext cx="257865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Verification Delays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1019651" y="6659404"/>
            <a:ext cx="5963364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Slow processes often cause organs to expire before use.</a:t>
            </a:r>
            <a:endParaRPr lang="en-US" sz="2400" dirty="0"/>
          </a:p>
        </p:txBody>
      </p:sp>
      <p:sp>
        <p:nvSpPr>
          <p:cNvPr id="16" name="Shape 10"/>
          <p:cNvSpPr/>
          <p:nvPr/>
        </p:nvSpPr>
        <p:spPr>
          <a:xfrm>
            <a:off x="7418308" y="5984319"/>
            <a:ext cx="6490097" cy="1677829"/>
          </a:xfrm>
          <a:prstGeom prst="roundRect">
            <a:avLst>
              <a:gd name="adj" fmla="val 654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448" y="5984319"/>
            <a:ext cx="91440" cy="167782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15964" y="6160711"/>
            <a:ext cx="257865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Technology Moment</a:t>
            </a:r>
            <a:endParaRPr lang="en-US" sz="2400" b="1" dirty="0"/>
          </a:p>
        </p:txBody>
      </p:sp>
      <p:sp>
        <p:nvSpPr>
          <p:cNvPr id="19" name="Text 12"/>
          <p:cNvSpPr/>
          <p:nvPr/>
        </p:nvSpPr>
        <p:spPr>
          <a:xfrm>
            <a:off x="7715964" y="6535698"/>
            <a:ext cx="5963364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rising adoption of AI &amp; DLT, now is the moment to build trustable digital healthcare infrastructure.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1015"/>
            <a:ext cx="6958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Existing Systems Fall Short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8713"/>
            <a:ext cx="130428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organ registries and blockchain pilots (e.g., Ethereum-based prototypes) already exist, but they face critical limitations: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93790" y="36033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3681174"/>
            <a:ext cx="2980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Transaction Costs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1530906" y="4171593"/>
            <a:ext cx="564249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Expensive fees make scaling prohibitive for healthcare systems.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7456884" y="36033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94000" y="3681174"/>
            <a:ext cx="3235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Slow Confirmation Times</a:t>
            </a:r>
            <a:endParaRPr lang="en-US" sz="2400" b="1" dirty="0"/>
          </a:p>
        </p:txBody>
      </p:sp>
      <p:sp>
        <p:nvSpPr>
          <p:cNvPr id="9" name="Text 7"/>
          <p:cNvSpPr/>
          <p:nvPr/>
        </p:nvSpPr>
        <p:spPr>
          <a:xfrm>
            <a:off x="8194000" y="4171593"/>
            <a:ext cx="5642610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Delays in blockchain finality create bottlenecks in time-sensitive transplants.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793790" y="54755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30906" y="5553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Energy Usage</a:t>
            </a:r>
            <a:endParaRPr lang="en-US" sz="2400" b="1" dirty="0"/>
          </a:p>
        </p:txBody>
      </p:sp>
      <p:sp>
        <p:nvSpPr>
          <p:cNvPr id="12" name="Text 10"/>
          <p:cNvSpPr/>
          <p:nvPr/>
        </p:nvSpPr>
        <p:spPr>
          <a:xfrm>
            <a:off x="1530906" y="6043851"/>
            <a:ext cx="564249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Environmental concerns limit adoption by sustainability-focused institutions.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7456884" y="54755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194000" y="5553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Expensive Scalability</a:t>
            </a:r>
            <a:endParaRPr lang="en-US" sz="2400" b="1" dirty="0"/>
          </a:p>
        </p:txBody>
      </p:sp>
      <p:sp>
        <p:nvSpPr>
          <p:cNvPr id="15" name="Text 13"/>
          <p:cNvSpPr/>
          <p:nvPr/>
        </p:nvSpPr>
        <p:spPr>
          <a:xfrm>
            <a:off x="8194000" y="6043851"/>
            <a:ext cx="5642610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Growing networks require significant infrastructure investment.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323" y="291346"/>
            <a:ext cx="4034195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Our Edge — Why Hedera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2323" y="1037392"/>
            <a:ext cx="8159353" cy="527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OrgFlow leverages Hedera Hashgraph (DLT) instead of traditional blockchain, bringing </a:t>
            </a:r>
            <a:r>
              <a:rPr lang="en-US" sz="1900" dirty="0">
                <a:latin typeface="Roboto" pitchFamily="34" charset="0"/>
                <a:ea typeface="Roboto" pitchFamily="34" charset="-122"/>
                <a:cs typeface="Roboto" pitchFamily="34" charset="-120"/>
              </a:rPr>
              <a:t>blockchain-level</a:t>
            </a:r>
            <a:r>
              <a:rPr lang="en-US" sz="19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security without blockchain-level cost.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446841" y="1871306"/>
            <a:ext cx="8159353" cy="1426845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41" y="1965696"/>
            <a:ext cx="500487" cy="5004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074" y="2582109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Faster</a:t>
            </a:r>
            <a:endParaRPr lang="en-US" sz="2000" b="1" dirty="0"/>
          </a:p>
        </p:txBody>
      </p:sp>
      <p:sp>
        <p:nvSpPr>
          <p:cNvPr id="9" name="Text 4"/>
          <p:cNvSpPr/>
          <p:nvPr/>
        </p:nvSpPr>
        <p:spPr>
          <a:xfrm>
            <a:off x="595074" y="2886194"/>
            <a:ext cx="78628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Finality in seconds</a:t>
            </a:r>
            <a:endParaRPr lang="en-US" sz="2000" dirty="0"/>
          </a:p>
        </p:txBody>
      </p:sp>
      <p:sp>
        <p:nvSpPr>
          <p:cNvPr id="10" name="Shape 5"/>
          <p:cNvSpPr/>
          <p:nvPr/>
        </p:nvSpPr>
        <p:spPr>
          <a:xfrm>
            <a:off x="446841" y="3438763"/>
            <a:ext cx="8159353" cy="1426845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2" y="3471622"/>
            <a:ext cx="593647" cy="59364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5074" y="4149566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Cheaper</a:t>
            </a:r>
            <a:endParaRPr lang="en-US" sz="2000" b="1" dirty="0"/>
          </a:p>
        </p:txBody>
      </p:sp>
      <p:sp>
        <p:nvSpPr>
          <p:cNvPr id="14" name="Text 7"/>
          <p:cNvSpPr/>
          <p:nvPr/>
        </p:nvSpPr>
        <p:spPr>
          <a:xfrm>
            <a:off x="595074" y="4453652"/>
            <a:ext cx="78628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Near-zero transaction fees</a:t>
            </a:r>
            <a:endParaRPr lang="en-US" sz="2000" dirty="0"/>
          </a:p>
        </p:txBody>
      </p:sp>
      <p:sp>
        <p:nvSpPr>
          <p:cNvPr id="15" name="Shape 8"/>
          <p:cNvSpPr/>
          <p:nvPr/>
        </p:nvSpPr>
        <p:spPr>
          <a:xfrm>
            <a:off x="446841" y="5006221"/>
            <a:ext cx="8159353" cy="1426845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41" y="5113546"/>
            <a:ext cx="541395" cy="54139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95074" y="5717024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Greener</a:t>
            </a:r>
            <a:endParaRPr lang="en-US" sz="2000" b="1" dirty="0"/>
          </a:p>
        </p:txBody>
      </p:sp>
      <p:sp>
        <p:nvSpPr>
          <p:cNvPr id="19" name="Text 10"/>
          <p:cNvSpPr/>
          <p:nvPr/>
        </p:nvSpPr>
        <p:spPr>
          <a:xfrm>
            <a:off x="595074" y="6021110"/>
            <a:ext cx="78628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Carbon-negative public ledger</a:t>
            </a:r>
            <a:endParaRPr lang="en-US" sz="2000" dirty="0"/>
          </a:p>
        </p:txBody>
      </p:sp>
      <p:sp>
        <p:nvSpPr>
          <p:cNvPr id="20" name="Shape 11"/>
          <p:cNvSpPr/>
          <p:nvPr/>
        </p:nvSpPr>
        <p:spPr>
          <a:xfrm>
            <a:off x="446841" y="6573679"/>
            <a:ext cx="8159353" cy="1426845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74" y="6721912"/>
            <a:ext cx="421958" cy="421958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595074" y="7284482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Scalable</a:t>
            </a:r>
            <a:endParaRPr lang="en-US" sz="2000" b="1" dirty="0"/>
          </a:p>
        </p:txBody>
      </p:sp>
      <p:sp>
        <p:nvSpPr>
          <p:cNvPr id="24" name="Text 13"/>
          <p:cNvSpPr/>
          <p:nvPr/>
        </p:nvSpPr>
        <p:spPr>
          <a:xfrm>
            <a:off x="595074" y="7588568"/>
            <a:ext cx="78628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Thousands of transactions per second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8841" y="32660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99522" y="4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Infrastructure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399522" y="541222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3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DLT Layer:</a:t>
            </a:r>
            <a:r>
              <a:rPr lang="en-US" sz="2300" dirty="0">
                <a:latin typeface="Roboto" pitchFamily="34" charset="0"/>
                <a:ea typeface="Roboto" pitchFamily="34" charset="-122"/>
                <a:cs typeface="Roboto" pitchFamily="34" charset="-120"/>
              </a:rPr>
              <a:t> Hedera Smart Contracts + Consensus Service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399522" y="583168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Backend: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 Node.js + Hedera SDK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399522" y="625113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Frontend: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 React + Tailwind + Mirror Node API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792688" y="4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Add-ons</a:t>
            </a:r>
            <a:endParaRPr lang="en-US" sz="2400" b="1" dirty="0"/>
          </a:p>
        </p:txBody>
      </p:sp>
      <p:sp>
        <p:nvSpPr>
          <p:cNvPr id="9" name="Text 6"/>
          <p:cNvSpPr/>
          <p:nvPr/>
        </p:nvSpPr>
        <p:spPr>
          <a:xfrm>
            <a:off x="8491306" y="5378290"/>
            <a:ext cx="6273233" cy="37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DID integration for verified hospitals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491306" y="583168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Analytics to detect delays or anomalies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491306" y="6273267"/>
            <a:ext cx="6234045" cy="31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dirty="0" err="1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IoT</a:t>
            </a:r>
            <a:r>
              <a:rPr lang="en-US" sz="2400" dirty="0" smtClean="0"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integration for logistics monitoring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17297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 &amp;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30" y="326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Prevent Loss &amp; Fraud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793730" y="3756303"/>
            <a:ext cx="41586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Instant verification eliminates organ loss and fraudulent activity.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235833" y="326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Increase Public Trust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5235833" y="3756303"/>
            <a:ext cx="41586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Transparency drives more donor registrations and family confidence.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677935" y="326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Enable</a:t>
            </a:r>
            <a:r>
              <a:rPr lang="en-US" sz="24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Oversight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9677935" y="3756303"/>
            <a:ext cx="41586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Governments can monitor organ flow transparently and prevent trafficking</a:t>
            </a:r>
            <a:r>
              <a:rPr lang="en-US" sz="2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90" y="5522356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Long-term vision:</a:t>
            </a: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200" dirty="0">
                <a:latin typeface="Roboto" pitchFamily="34" charset="0"/>
                <a:ea typeface="Roboto" pitchFamily="34" charset="-122"/>
                <a:cs typeface="Roboto" pitchFamily="34" charset="-120"/>
              </a:rPr>
              <a:t>Expand to global organ-sharing networks and integrate with IoT for logistics (temperature, transport </a:t>
            </a:r>
            <a:r>
              <a:rPr lang="en-US" sz="2400" dirty="0">
                <a:latin typeface="Roboto" pitchFamily="34" charset="0"/>
                <a:ea typeface="Roboto" pitchFamily="34" charset="-122"/>
                <a:cs typeface="Roboto" pitchFamily="34" charset="-120"/>
              </a:rPr>
              <a:t>monitoring</a:t>
            </a:r>
            <a:r>
              <a:rPr lang="en-US" sz="2200" dirty="0"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101</TotalTime>
  <Words>568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Host Grotesk Medium</vt:lpstr>
      <vt:lpstr>Tw Cen MT</vt:lpstr>
      <vt:lpstr>Roboto</vt:lpstr>
      <vt:lpstr>Calibri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felistus</cp:lastModifiedBy>
  <cp:revision>11</cp:revision>
  <dcterms:created xsi:type="dcterms:W3CDTF">2025-10-30T23:00:15Z</dcterms:created>
  <dcterms:modified xsi:type="dcterms:W3CDTF">2025-10-31T03:40:46Z</dcterms:modified>
</cp:coreProperties>
</file>